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24" Type="http://schemas.openxmlformats.org/officeDocument/2006/relationships/font" Target="fonts/Oswald-bold.fntdata"/><Relationship Id="rId12" Type="http://schemas.openxmlformats.org/officeDocument/2006/relationships/slide" Target="slides/slide8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7bf28ad1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7bf28ad1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587eb37c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587eb37c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f9629a50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f9629a50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97d18881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97d1888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f9629a4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f9629a4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a44e44f2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a44e44f2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b320198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b320198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f9629a50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f9629a50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a44e44f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a44e44f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97d1888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97d1888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75bf23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75bf23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44d4d49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44d4d49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97d1888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97d1888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7842226" cy="441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11" Type="http://schemas.openxmlformats.org/officeDocument/2006/relationships/image" Target="../media/image30.png"/><Relationship Id="rId10" Type="http://schemas.openxmlformats.org/officeDocument/2006/relationships/image" Target="../media/image27.png"/><Relationship Id="rId12" Type="http://schemas.openxmlformats.org/officeDocument/2006/relationships/image" Target="../media/image20.png"/><Relationship Id="rId9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hyperlink" Target="http://drive.google.com/file/d/1H-k9E9w7tT7cTw1g-PAWrBOkWJaLGl3T/view" TargetMode="External"/><Relationship Id="rId5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35.jp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11" Type="http://schemas.openxmlformats.org/officeDocument/2006/relationships/hyperlink" Target="https://github.com/Esteban-Gonza/BubbleRoyal" TargetMode="External"/><Relationship Id="rId10" Type="http://schemas.openxmlformats.org/officeDocument/2006/relationships/image" Target="../media/image36.png"/><Relationship Id="rId12" Type="http://schemas.openxmlformats.org/officeDocument/2006/relationships/image" Target="../media/image40.png"/><Relationship Id="rId9" Type="http://schemas.openxmlformats.org/officeDocument/2006/relationships/hyperlink" Target="https://globalgamejam.org/games/2025/bubble-royale-6" TargetMode="External"/><Relationship Id="rId5" Type="http://schemas.openxmlformats.org/officeDocument/2006/relationships/hyperlink" Target="https://jegs-unlock.itch.io/bubble-royale" TargetMode="External"/><Relationship Id="rId6" Type="http://schemas.openxmlformats.org/officeDocument/2006/relationships/image" Target="../media/image37.png"/><Relationship Id="rId7" Type="http://schemas.openxmlformats.org/officeDocument/2006/relationships/hyperlink" Target="https://discord.gg/bNhh3z2y" TargetMode="External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2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287100" y="169700"/>
            <a:ext cx="3024600" cy="5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Herramientas Utilizadas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575" y="3123900"/>
            <a:ext cx="2098508" cy="7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50" y="1368500"/>
            <a:ext cx="3105700" cy="19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200" y="3167488"/>
            <a:ext cx="786700" cy="8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9100" y="3083338"/>
            <a:ext cx="1053327" cy="105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6326" y="3226400"/>
            <a:ext cx="786701" cy="76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1863" y="1980637"/>
            <a:ext cx="1573366" cy="88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83776" y="2039525"/>
            <a:ext cx="1363973" cy="76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9325" y="2012425"/>
            <a:ext cx="840700" cy="8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42094" y="3226388"/>
            <a:ext cx="716279" cy="7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" y="36525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/>
          <p:nvPr/>
        </p:nvSpPr>
        <p:spPr>
          <a:xfrm>
            <a:off x="130825" y="99100"/>
            <a:ext cx="2021700" cy="4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Video Demo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9" name="Google Shape;229;p23" title="BubleRoyale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475" y="1011475"/>
            <a:ext cx="6435048" cy="36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267" y="46975"/>
            <a:ext cx="6858008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4"/>
          <p:cNvSpPr txBox="1"/>
          <p:nvPr/>
        </p:nvSpPr>
        <p:spPr>
          <a:xfrm>
            <a:off x="70450" y="478925"/>
            <a:ext cx="894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¡N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8077200" y="817050"/>
            <a:ext cx="1066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O!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1018175" y="-56400"/>
            <a:ext cx="7006200" cy="5256300"/>
          </a:xfrm>
          <a:prstGeom prst="roundRect">
            <a:avLst>
              <a:gd fmla="val 9996" name="adj"/>
            </a:avLst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267" y="46975"/>
            <a:ext cx="6858008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" name="Google Shape;245;p25"/>
          <p:cNvSpPr txBox="1"/>
          <p:nvPr/>
        </p:nvSpPr>
        <p:spPr>
          <a:xfrm>
            <a:off x="70450" y="478925"/>
            <a:ext cx="894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¡N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8077200" y="817050"/>
            <a:ext cx="1066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endParaRPr b="1"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O!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1018175" y="115950"/>
            <a:ext cx="7006200" cy="4707300"/>
          </a:xfrm>
          <a:prstGeom prst="roundRect">
            <a:avLst>
              <a:gd fmla="val 0" name="adj"/>
            </a:avLst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98" y="202875"/>
            <a:ext cx="8275366" cy="4615624"/>
          </a:xfrm>
          <a:prstGeom prst="rect">
            <a:avLst/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90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488" y="2147550"/>
            <a:ext cx="848375" cy="84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400" y="-224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/>
          <p:nvPr/>
        </p:nvSpPr>
        <p:spPr>
          <a:xfrm>
            <a:off x="684375" y="394525"/>
            <a:ext cx="1306500" cy="5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Contacts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6" name="Google Shape;256;p2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6900" y="2373425"/>
            <a:ext cx="1306501" cy="130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9700" y="2449625"/>
            <a:ext cx="1469074" cy="11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0900" y="2308099"/>
            <a:ext cx="1365847" cy="13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4850" y="2286000"/>
            <a:ext cx="1469074" cy="146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1317475" y="862550"/>
            <a:ext cx="6391500" cy="211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270675" y="949575"/>
            <a:ext cx="6391500" cy="2003100"/>
          </a:xfrm>
          <a:prstGeom prst="roundRect">
            <a:avLst>
              <a:gd fmla="val 9996" name="adj"/>
            </a:avLst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270675" y="1039100"/>
            <a:ext cx="63306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Bubble Royale</a:t>
            </a:r>
            <a:r>
              <a:rPr lang="en" sz="1100">
                <a:solidFill>
                  <a:schemeClr val="dk1"/>
                </a:solidFill>
              </a:rPr>
              <a:t> es un juego PVP local en estilo </a:t>
            </a:r>
            <a:r>
              <a:rPr b="1" lang="en" sz="1100">
                <a:solidFill>
                  <a:schemeClr val="dk1"/>
                </a:solidFill>
              </a:rPr>
              <a:t>Pixel-art</a:t>
            </a:r>
            <a:r>
              <a:rPr lang="en" sz="1100">
                <a:solidFill>
                  <a:schemeClr val="dk1"/>
                </a:solidFill>
              </a:rPr>
              <a:t> lleno de acción y emoción. Estas son sus características clave: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Duelo épico entre amigos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Muerte Súbita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Estilo visual único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Ambiente bogotano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Música tensa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Diversión asegurado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325" y="2851438"/>
            <a:ext cx="1383350" cy="16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2250425" y="3018075"/>
            <a:ext cx="4587900" cy="142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73763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b="1"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Juego:</a:t>
            </a:r>
            <a: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 Bubble Royale</a:t>
            </a:r>
            <a:b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Estudio:</a:t>
            </a:r>
            <a: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 Spikes and bubbles studio</a:t>
            </a:r>
            <a:b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Género:</a:t>
            </a:r>
            <a: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 PvP local 2 jugadores</a:t>
            </a:r>
            <a:b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rgbClr val="1D1D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97350" y="2851438"/>
            <a:ext cx="1383350" cy="162288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666100" y="3345400"/>
            <a:ext cx="1903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Plataformas:</a:t>
            </a:r>
            <a: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 PC &amp; Web</a:t>
            </a:r>
            <a:b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Motor:</a:t>
            </a:r>
            <a: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 Unity 2022.3.24F1 </a:t>
            </a:r>
            <a:b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Audiencia: </a:t>
            </a:r>
            <a:r>
              <a:rPr lang="en" sz="12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PEG13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240525" y="125675"/>
            <a:ext cx="2392200" cy="57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Bubble Royale 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191225" y="697350"/>
            <a:ext cx="4195800" cy="415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Eres una paloma de corazón bogotano, criada en los tejados de la séptima y acostumbrada a esquivar buses de TransMilenio y ciclas sin frenos, sin embargo ahora la comunidad de palomas debe usar cascos burbuja para protegerse del smog y la polución de la ciudad. Tu territorio es sagrado: el parque, la plaza, la esquina donde siempre cae una empanada. Pero ahora, otras palomas y enemigos foráneos quieren invadir tu zona y apoderarse de tus migas.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te vas a dejar. Solo hay espacio para una reina o rey de las alturas. ¡Aletea, lucha y demuestra quién manda en Bogotá!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791225" y="124650"/>
            <a:ext cx="27579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Narrativa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475" y="697350"/>
            <a:ext cx="3521426" cy="3521424"/>
          </a:xfrm>
          <a:prstGeom prst="rect">
            <a:avLst/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9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0" y="-12"/>
            <a:ext cx="91440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0" y="2593538"/>
            <a:ext cx="1976999" cy="2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25" y="66309"/>
            <a:ext cx="4181976" cy="235236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70050" y="215775"/>
            <a:ext cx="2105100" cy="5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Arte Concepto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575" y="-46125"/>
            <a:ext cx="2611426" cy="251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7500" y="110038"/>
            <a:ext cx="2287350" cy="22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7125" y="2314375"/>
            <a:ext cx="3871819" cy="25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6375" y="2529114"/>
            <a:ext cx="2611425" cy="244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389875" y="1019850"/>
            <a:ext cx="8079300" cy="334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777400" y="1439400"/>
            <a:ext cx="3757800" cy="25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dk1"/>
                </a:solidFill>
              </a:rPr>
              <a:t>Plataformas del Escenario en Bubble Royale</a:t>
            </a:r>
            <a:endParaRPr b="1" sz="8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br>
              <a:rPr b="1" lang="en" sz="805">
                <a:solidFill>
                  <a:schemeClr val="dk1"/>
                </a:solidFill>
              </a:rPr>
            </a:br>
            <a:r>
              <a:rPr lang="en" sz="805">
                <a:solidFill>
                  <a:schemeClr val="dk1"/>
                </a:solidFill>
              </a:rPr>
              <a:t>En </a:t>
            </a:r>
            <a:r>
              <a:rPr b="1" lang="en" sz="805">
                <a:solidFill>
                  <a:schemeClr val="dk1"/>
                </a:solidFill>
              </a:rPr>
              <a:t>Bubble Royale</a:t>
            </a:r>
            <a:r>
              <a:rPr lang="en" sz="805">
                <a:solidFill>
                  <a:schemeClr val="dk1"/>
                </a:solidFill>
              </a:rPr>
              <a:t>, los jugadores controlan palomas en una </a:t>
            </a:r>
            <a:r>
              <a:rPr b="1" lang="en" sz="805">
                <a:solidFill>
                  <a:schemeClr val="dk1"/>
                </a:solidFill>
              </a:rPr>
              <a:t>casa abandonada</a:t>
            </a:r>
            <a:r>
              <a:rPr lang="en" sz="805">
                <a:solidFill>
                  <a:schemeClr val="dk1"/>
                </a:solidFill>
              </a:rPr>
              <a:t> que se pueden mover a través de plataformas de </a:t>
            </a:r>
            <a:r>
              <a:rPr b="1" lang="en" sz="805">
                <a:solidFill>
                  <a:schemeClr val="dk1"/>
                </a:solidFill>
              </a:rPr>
              <a:t>ladrillo</a:t>
            </a:r>
            <a:r>
              <a:rPr lang="en" sz="805">
                <a:solidFill>
                  <a:schemeClr val="dk1"/>
                </a:solidFill>
              </a:rPr>
              <a:t>. Estas palomas tienen una burbuja en su cabeza para protegerse del </a:t>
            </a:r>
            <a:r>
              <a:rPr lang="en" sz="805">
                <a:solidFill>
                  <a:schemeClr val="dk1"/>
                </a:solidFill>
              </a:rPr>
              <a:t>smog</a:t>
            </a:r>
            <a:r>
              <a:rPr lang="en" sz="805">
                <a:solidFill>
                  <a:schemeClr val="dk1"/>
                </a:solidFill>
              </a:rPr>
              <a:t> y la polución de Bogotá, es por esto que deben evitar a toda costa que su oponente rompa su burbuja.</a:t>
            </a:r>
            <a:endParaRPr sz="8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dk1"/>
                </a:solidFill>
              </a:rPr>
              <a:t>Elementos clave del escenario:</a:t>
            </a:r>
            <a:endParaRPr sz="805">
              <a:solidFill>
                <a:schemeClr val="dk1"/>
              </a:solidFill>
            </a:endParaRPr>
          </a:p>
          <a:p>
            <a:pPr indent="-27971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5"/>
              <a:buAutoNum type="arabicPeriod"/>
            </a:pPr>
            <a:r>
              <a:rPr b="1" lang="en" sz="805">
                <a:solidFill>
                  <a:schemeClr val="dk1"/>
                </a:solidFill>
              </a:rPr>
              <a:t>Saltos y movilidad</a:t>
            </a:r>
            <a:r>
              <a:rPr lang="en" sz="805">
                <a:solidFill>
                  <a:schemeClr val="dk1"/>
                </a:solidFill>
              </a:rPr>
              <a:t>: Los jugadores pueden moverse y saltar entre las plataformas de ladrillo sin restricciones, utilizando el entorno para esquivar a su oponente o posicionarse mejor.</a:t>
            </a:r>
            <a:endParaRPr sz="805">
              <a:solidFill>
                <a:schemeClr val="dk1"/>
              </a:solidFill>
            </a:endParaRPr>
          </a:p>
          <a:p>
            <a:pPr indent="-2797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5"/>
              <a:buAutoNum type="arabicPeriod"/>
            </a:pPr>
            <a:r>
              <a:rPr b="1" lang="en" sz="805">
                <a:solidFill>
                  <a:schemeClr val="dk1"/>
                </a:solidFill>
              </a:rPr>
              <a:t>Muerte súbita</a:t>
            </a:r>
            <a:r>
              <a:rPr lang="en" sz="805">
                <a:solidFill>
                  <a:schemeClr val="dk1"/>
                </a:solidFill>
              </a:rPr>
              <a:t>: Durante la </a:t>
            </a:r>
            <a:r>
              <a:rPr b="1" lang="en" sz="805">
                <a:solidFill>
                  <a:schemeClr val="dk1"/>
                </a:solidFill>
              </a:rPr>
              <a:t>muerte súbita</a:t>
            </a:r>
            <a:r>
              <a:rPr lang="en" sz="805">
                <a:solidFill>
                  <a:schemeClr val="dk1"/>
                </a:solidFill>
              </a:rPr>
              <a:t>, caen </a:t>
            </a:r>
            <a:r>
              <a:rPr b="1" lang="en" sz="805">
                <a:solidFill>
                  <a:schemeClr val="dk1"/>
                </a:solidFill>
              </a:rPr>
              <a:t>púas del cielo</a:t>
            </a:r>
            <a:r>
              <a:rPr lang="en" sz="805">
                <a:solidFill>
                  <a:schemeClr val="dk1"/>
                </a:solidFill>
              </a:rPr>
              <a:t>, añadiendo una capa extra de tensión mientras los jugadores deben evitar ser alcanzados y sobrevivir.</a:t>
            </a:r>
            <a:endParaRPr b="1" sz="805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213025" y="310475"/>
            <a:ext cx="2730000" cy="4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Acerca de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550" y="1766593"/>
            <a:ext cx="3315376" cy="18482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018" y="451375"/>
            <a:ext cx="1917783" cy="18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282700" y="337200"/>
            <a:ext cx="1590900" cy="49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Acerca de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1175550" y="1166350"/>
            <a:ext cx="6792900" cy="144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1237050" y="2946200"/>
            <a:ext cx="6924000" cy="130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 que tu oponente salte sobre tu cabeza e intenta saltar sobre la de </a:t>
            </a:r>
            <a:endParaRPr b="1" i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él para reventar su burbuja.</a:t>
            </a:r>
            <a:endParaRPr b="1" i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Deberás esquivar las púas que caen el mayor tiempo posible para </a:t>
            </a:r>
            <a:endParaRPr b="1" i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seas el vencedor</a:t>
            </a:r>
            <a:endParaRPr b="1" i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513975" y="1310500"/>
            <a:ext cx="3750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Jugabilidad dinámica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La libertad de movimiento por las plataformas y el peligro constante de las púas en la muerte súbita crean una experiencia llena de estrategia, rapidez y precisión. Cada salto y cada decisión en el escenario de ladrillos puede marcar la diferencia entre ganar o ser derrotado.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-9874" l="0" r="0" t="2428"/>
          <a:stretch/>
        </p:blipFill>
        <p:spPr>
          <a:xfrm>
            <a:off x="5783550" y="1195350"/>
            <a:ext cx="1591025" cy="16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150" y="2388075"/>
            <a:ext cx="1991552" cy="1936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151700" y="897950"/>
            <a:ext cx="7094100" cy="342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265100" y="1050450"/>
            <a:ext cx="68673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 mercado de juegos multijugador locales está en auge, impulsado por: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 </a:t>
            </a:r>
            <a:r>
              <a:rPr b="1" lang="en">
                <a:solidFill>
                  <a:schemeClr val="dk1"/>
                </a:solidFill>
              </a:rPr>
              <a:t>nostalgia del pixel-art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 creciente demanda de </a:t>
            </a:r>
            <a:r>
              <a:rPr b="1" lang="en">
                <a:solidFill>
                  <a:schemeClr val="dk1"/>
                </a:solidFill>
              </a:rPr>
              <a:t>experiencias sociales rápidas y accesibles</a:t>
            </a:r>
            <a:r>
              <a:rPr lang="en">
                <a:solidFill>
                  <a:schemeClr val="dk1"/>
                </a:solidFill>
              </a:rPr>
              <a:t>, perfectas para reuniones, fiestas y eventos.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Además, </a:t>
            </a:r>
            <a:r>
              <a:rPr i="1" lang="en">
                <a:solidFill>
                  <a:schemeClr val="dk1"/>
                </a:solidFill>
              </a:rPr>
              <a:t>Bubble Royale</a:t>
            </a:r>
            <a:r>
              <a:rPr lang="en">
                <a:solidFill>
                  <a:schemeClr val="dk1"/>
                </a:solidFill>
              </a:rPr>
              <a:t> capitaliza su potencial de rejugabilidad con: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Mecánicas innovadoras como el </a:t>
            </a:r>
            <a:r>
              <a:rPr b="1" lang="en">
                <a:solidFill>
                  <a:schemeClr val="dk1"/>
                </a:solidFill>
              </a:rPr>
              <a:t>modo de muerte súbita</a:t>
            </a:r>
            <a:r>
              <a:rPr lang="en">
                <a:solidFill>
                  <a:schemeClr val="dk1"/>
                </a:solidFill>
              </a:rPr>
              <a:t>, que eleva la tensión en cada partida.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Música tensa</a:t>
            </a:r>
            <a:r>
              <a:rPr lang="en">
                <a:solidFill>
                  <a:schemeClr val="dk1"/>
                </a:solidFill>
              </a:rPr>
              <a:t> y un arte vibrante que crean una atmósfera inmersiva.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Ambientación cultural inspirada en Bogotá</a:t>
            </a:r>
            <a:r>
              <a:rPr lang="en">
                <a:solidFill>
                  <a:schemeClr val="dk1"/>
                </a:solidFill>
              </a:rPr>
              <a:t>, que genera una conexión directa con la audiencia latinoamericana.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151700" y="934850"/>
            <a:ext cx="7094100" cy="3354600"/>
          </a:xfrm>
          <a:prstGeom prst="roundRect">
            <a:avLst>
              <a:gd fmla="val 9996" name="adj"/>
            </a:avLst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656175" y="100250"/>
            <a:ext cx="5517000" cy="60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Competencia y Oportunidad de Mercado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313" y="1671688"/>
            <a:ext cx="1513774" cy="151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2650" y="3268825"/>
            <a:ext cx="1532549" cy="153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411600" y="386804"/>
            <a:ext cx="8320800" cy="4541700"/>
          </a:xfrm>
          <a:prstGeom prst="roundRect">
            <a:avLst>
              <a:gd fmla="val 5495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30" name="Google Shape;130;p20"/>
          <p:cNvGrpSpPr/>
          <p:nvPr/>
        </p:nvGrpSpPr>
        <p:grpSpPr>
          <a:xfrm>
            <a:off x="808216" y="772404"/>
            <a:ext cx="3680786" cy="1706333"/>
            <a:chOff x="3562346" y="909337"/>
            <a:chExt cx="4094312" cy="1686600"/>
          </a:xfrm>
        </p:grpSpPr>
        <p:sp>
          <p:nvSpPr>
            <p:cNvPr id="131" name="Google Shape;131;p20"/>
            <p:cNvSpPr txBox="1"/>
            <p:nvPr/>
          </p:nvSpPr>
          <p:spPr>
            <a:xfrm>
              <a:off x="4928457" y="909337"/>
              <a:ext cx="2728200" cy="16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Expansión de Contenido</a:t>
              </a:r>
              <a:endParaRPr b="1" sz="12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Nuevos mapas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: Agregar 2-3 escenarios adicionales con más referencias culturales a Bogotá y Colombia (e.g., Plaza Bolívar).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Personajes personalizables: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Permitir a los jugadores elegir o personalizar sus avatares en estilo pixel-art.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</a:b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2" name="Google Shape;132;p20"/>
            <p:cNvSpPr txBox="1"/>
            <p:nvPr/>
          </p:nvSpPr>
          <p:spPr>
            <a:xfrm>
              <a:off x="3562346" y="934016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Marzo 2025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0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5" name="Google Shape;135;p20"/>
          <p:cNvGrpSpPr/>
          <p:nvPr/>
        </p:nvGrpSpPr>
        <p:grpSpPr>
          <a:xfrm>
            <a:off x="5036284" y="2640274"/>
            <a:ext cx="3680768" cy="2177988"/>
            <a:chOff x="3562350" y="909389"/>
            <a:chExt cx="4094291" cy="2152800"/>
          </a:xfrm>
        </p:grpSpPr>
        <p:sp>
          <p:nvSpPr>
            <p:cNvPr id="136" name="Google Shape;136;p20"/>
            <p:cNvSpPr txBox="1"/>
            <p:nvPr/>
          </p:nvSpPr>
          <p:spPr>
            <a:xfrm>
              <a:off x="4928441" y="909389"/>
              <a:ext cx="2728200" cy="21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Soporte Continuo y Actualizaciones</a:t>
              </a:r>
              <a:endParaRPr b="1" sz="12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Parches regulares: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Resolver errores y optimizar el rendimiento. Nuevas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Temporadas: 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Introducir contenido periódico, como mapas, personajes y desafíos.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Integración con plataformas sociales: 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Permitir compartir logros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3562350" y="934025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Enero 2026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4517125" y="1538013"/>
              <a:ext cx="133500" cy="58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Google Shape;139;p20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0" name="Google Shape;140;p20"/>
          <p:cNvSpPr/>
          <p:nvPr/>
        </p:nvSpPr>
        <p:spPr>
          <a:xfrm rot="5400000">
            <a:off x="5790169" y="4416501"/>
            <a:ext cx="329100" cy="24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20"/>
          <p:cNvGrpSpPr/>
          <p:nvPr/>
        </p:nvGrpSpPr>
        <p:grpSpPr>
          <a:xfrm>
            <a:off x="5037879" y="460399"/>
            <a:ext cx="3680773" cy="2305588"/>
            <a:chOff x="3562346" y="939179"/>
            <a:chExt cx="4094297" cy="830334"/>
          </a:xfrm>
        </p:grpSpPr>
        <p:sp>
          <p:nvSpPr>
            <p:cNvPr id="142" name="Google Shape;142;p20"/>
            <p:cNvSpPr txBox="1"/>
            <p:nvPr/>
          </p:nvSpPr>
          <p:spPr>
            <a:xfrm>
              <a:off x="4928443" y="939179"/>
              <a:ext cx="2728200" cy="7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Expansión a Nuevas Plataformas</a:t>
              </a:r>
              <a:endParaRPr b="1" sz="12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Versiones para consolas: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Adaptar el juego para Nintendo Switch, Xbox y PlayStation.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Versión móvil: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Crear una versión optimizada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para dispositivos Android e iOS. Lanzamiento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global: 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Traducir el juego a otros idiomas para llegar a una audiencia más amplia.</a:t>
              </a:r>
              <a:endParaRPr b="1"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3562346" y="991230"/>
              <a:ext cx="821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Octubre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2025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4517137" y="1086113"/>
              <a:ext cx="133500" cy="683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20"/>
            <p:cNvCxnSpPr/>
            <p:nvPr/>
          </p:nvCxnSpPr>
          <p:spPr>
            <a:xfrm rot="10800000">
              <a:off x="4318975" y="1058326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6" name="Google Shape;146;p20"/>
          <p:cNvGrpSpPr/>
          <p:nvPr/>
        </p:nvGrpSpPr>
        <p:grpSpPr>
          <a:xfrm>
            <a:off x="808221" y="2703838"/>
            <a:ext cx="3680770" cy="1517387"/>
            <a:chOff x="3562356" y="909418"/>
            <a:chExt cx="4094294" cy="991238"/>
          </a:xfrm>
        </p:grpSpPr>
        <p:sp>
          <p:nvSpPr>
            <p:cNvPr id="147" name="Google Shape;147;p20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Multijugador Online</a:t>
              </a:r>
              <a:endParaRPr b="1" sz="12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Implementación de servidores: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Configurar servidores para partidas online estables.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Sistema de matchmaking: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Emparejar jugadores de niveles similares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8" name="Google Shape;148;p20"/>
            <p:cNvSpPr txBox="1"/>
            <p:nvPr/>
          </p:nvSpPr>
          <p:spPr>
            <a:xfrm>
              <a:off x="3562356" y="932822"/>
              <a:ext cx="8043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Junio 2025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4517125" y="1312056"/>
              <a:ext cx="133500" cy="58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" name="Google Shape;150;p20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1" name="Google Shape;151;p20"/>
          <p:cNvSpPr/>
          <p:nvPr/>
        </p:nvSpPr>
        <p:spPr>
          <a:xfrm>
            <a:off x="1666562" y="18833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1666562" y="35597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1666562" y="24167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1666562" y="29501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1666562" y="15023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894737" y="5702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5894737" y="15608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5894737" y="27038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5894737" y="20942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5894737" y="38468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1666562" y="39407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342900" y="437800"/>
            <a:ext cx="8464200" cy="4541700"/>
          </a:xfrm>
          <a:prstGeom prst="roundRect">
            <a:avLst>
              <a:gd fmla="val 9996" name="adj"/>
            </a:avLst>
          </a:prstGeom>
          <a:noFill/>
          <a:ln cap="flat" cmpd="sng" w="152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163625" y="79025"/>
            <a:ext cx="2621400" cy="5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RoadMap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100" y="3176875"/>
            <a:ext cx="1751624" cy="17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001" y="1172925"/>
            <a:ext cx="1422922" cy="13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411600" y="386804"/>
            <a:ext cx="8320800" cy="4541700"/>
          </a:xfrm>
          <a:prstGeom prst="roundRect">
            <a:avLst>
              <a:gd fmla="val 5495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72" name="Google Shape;172;p21"/>
          <p:cNvGrpSpPr/>
          <p:nvPr/>
        </p:nvGrpSpPr>
        <p:grpSpPr>
          <a:xfrm>
            <a:off x="5036284" y="2640274"/>
            <a:ext cx="3680768" cy="2177988"/>
            <a:chOff x="3562350" y="909389"/>
            <a:chExt cx="4094291" cy="2152800"/>
          </a:xfrm>
        </p:grpSpPr>
        <p:sp>
          <p:nvSpPr>
            <p:cNvPr id="173" name="Google Shape;173;p21"/>
            <p:cNvSpPr txBox="1"/>
            <p:nvPr/>
          </p:nvSpPr>
          <p:spPr>
            <a:xfrm>
              <a:off x="4928441" y="909389"/>
              <a:ext cx="2728200" cy="21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Soporte Continuo y Actualizaciones</a:t>
              </a:r>
              <a:endParaRPr b="1" sz="12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Parches regulares: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Resolver errores y optimizar el rendimiento. Nuevas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Temporadas: 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Introducir contenido periódico, como mapas, personajes y desafíos.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Integración con plataformas sociales: 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Permitir compartir logros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74" name="Google Shape;174;p21"/>
            <p:cNvSpPr txBox="1"/>
            <p:nvPr/>
          </p:nvSpPr>
          <p:spPr>
            <a:xfrm>
              <a:off x="3562350" y="934025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Enero 2026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517125" y="1538013"/>
              <a:ext cx="133500" cy="58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" name="Google Shape;176;p21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7" name="Google Shape;177;p21"/>
          <p:cNvSpPr/>
          <p:nvPr/>
        </p:nvSpPr>
        <p:spPr>
          <a:xfrm rot="5400000">
            <a:off x="5790169" y="4416501"/>
            <a:ext cx="329100" cy="24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1"/>
          <p:cNvGrpSpPr/>
          <p:nvPr/>
        </p:nvGrpSpPr>
        <p:grpSpPr>
          <a:xfrm>
            <a:off x="5037879" y="460399"/>
            <a:ext cx="3680773" cy="2305588"/>
            <a:chOff x="3562346" y="939179"/>
            <a:chExt cx="4094297" cy="830334"/>
          </a:xfrm>
        </p:grpSpPr>
        <p:sp>
          <p:nvSpPr>
            <p:cNvPr id="179" name="Google Shape;179;p21"/>
            <p:cNvSpPr txBox="1"/>
            <p:nvPr/>
          </p:nvSpPr>
          <p:spPr>
            <a:xfrm>
              <a:off x="4928443" y="939179"/>
              <a:ext cx="2728200" cy="7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Expansión a Nuevas Plataformas</a:t>
              </a:r>
              <a:endParaRPr b="1" sz="12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Versiones para consolas: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Adaptar el juego para Nintendo Switch, Xbox y PlaySta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t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ion.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Versión móvil: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Crear una versión optimizada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para dispositivos Android e iOS. Lanzamiento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global: 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Traducir el juego a otros idiomas para llegar a una audiencia más amplia.</a:t>
              </a:r>
              <a:endParaRPr b="1"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80" name="Google Shape;180;p21"/>
            <p:cNvSpPr txBox="1"/>
            <p:nvPr/>
          </p:nvSpPr>
          <p:spPr>
            <a:xfrm>
              <a:off x="3562346" y="991230"/>
              <a:ext cx="821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Octubre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2025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4517137" y="1086113"/>
              <a:ext cx="133500" cy="683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2" name="Google Shape;182;p21"/>
            <p:cNvCxnSpPr/>
            <p:nvPr/>
          </p:nvCxnSpPr>
          <p:spPr>
            <a:xfrm rot="10800000">
              <a:off x="4318975" y="1058326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3" name="Google Shape;183;p21"/>
          <p:cNvGrpSpPr/>
          <p:nvPr/>
        </p:nvGrpSpPr>
        <p:grpSpPr>
          <a:xfrm>
            <a:off x="808221" y="2703838"/>
            <a:ext cx="3680770" cy="1517387"/>
            <a:chOff x="3562356" y="909418"/>
            <a:chExt cx="4094294" cy="991238"/>
          </a:xfrm>
        </p:grpSpPr>
        <p:sp>
          <p:nvSpPr>
            <p:cNvPr id="184" name="Google Shape;184;p21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Mu</a:t>
              </a: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l</a:t>
              </a: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tijugador Online</a:t>
              </a:r>
              <a:endParaRPr b="1" sz="12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Implementación de servidores: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Configurar servidores para partidas online estables.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Sistema de matchmaking: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Emparejar jugadores de niveles similares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85" name="Google Shape;185;p21"/>
            <p:cNvSpPr txBox="1"/>
            <p:nvPr/>
          </p:nvSpPr>
          <p:spPr>
            <a:xfrm>
              <a:off x="3562356" y="932822"/>
              <a:ext cx="8043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Junio 2025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4517125" y="1312056"/>
              <a:ext cx="133500" cy="58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8" name="Google Shape;188;p21"/>
          <p:cNvGrpSpPr/>
          <p:nvPr/>
        </p:nvGrpSpPr>
        <p:grpSpPr>
          <a:xfrm>
            <a:off x="808216" y="772404"/>
            <a:ext cx="3680786" cy="1706333"/>
            <a:chOff x="3562346" y="909337"/>
            <a:chExt cx="4094312" cy="1686600"/>
          </a:xfrm>
        </p:grpSpPr>
        <p:sp>
          <p:nvSpPr>
            <p:cNvPr id="189" name="Google Shape;189;p21"/>
            <p:cNvSpPr txBox="1"/>
            <p:nvPr/>
          </p:nvSpPr>
          <p:spPr>
            <a:xfrm>
              <a:off x="4928457" y="909337"/>
              <a:ext cx="2728200" cy="16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Expansión de Contenido</a:t>
              </a:r>
              <a:endParaRPr b="1" sz="12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Nuevos mapas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: Agregar 2-3 escenarios adicionales con más referencias culturales a Bogotá y Colombia (e.g., Plaza Bolívar). 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Personajes personalizables:</a:t>
              </a:r>
              <a: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  <a:t> Permitir a los jugadores elegir o personalizar sus avatares en estilo pixel-art.</a:t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1100">
                  <a:solidFill>
                    <a:srgbClr val="858585"/>
                  </a:solidFill>
                  <a:latin typeface="Oswald"/>
                  <a:ea typeface="Oswald"/>
                  <a:cs typeface="Oswald"/>
                  <a:sym typeface="Oswald"/>
                </a:rPr>
              </a:br>
              <a:endParaRPr sz="1100">
                <a:solidFill>
                  <a:srgbClr val="858585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90" name="Google Shape;190;p21"/>
            <p:cNvSpPr txBox="1"/>
            <p:nvPr/>
          </p:nvSpPr>
          <p:spPr>
            <a:xfrm>
              <a:off x="3562346" y="934016"/>
              <a:ext cx="7584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Marzo 2025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" name="Google Shape;192;p21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3" name="Google Shape;193;p21"/>
          <p:cNvSpPr/>
          <p:nvPr/>
        </p:nvSpPr>
        <p:spPr>
          <a:xfrm>
            <a:off x="1666562" y="18833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1666562" y="35597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1666562" y="24167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1666562" y="29501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1666562" y="15023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5894737" y="5702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5894737" y="15608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5894737" y="27038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5894737" y="20942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5894737" y="384681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1666562" y="3940766"/>
            <a:ext cx="120000" cy="595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163625" y="79025"/>
            <a:ext cx="2621400" cy="5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RoadMap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100" y="3176875"/>
            <a:ext cx="1751624" cy="17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001" y="1172925"/>
            <a:ext cx="1422922" cy="137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6">
            <a:alphaModFix/>
          </a:blip>
          <a:srcRect b="35337" l="0" r="0" t="15101"/>
          <a:stretch/>
        </p:blipFill>
        <p:spPr>
          <a:xfrm>
            <a:off x="585775" y="800275"/>
            <a:ext cx="3806601" cy="38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